
<file path=[Content_Types].xml><?xml version="1.0" encoding="utf-8"?>
<Types xmlns="http://schemas.openxmlformats.org/package/2006/content-types">
  <Default Extension="rels" ContentType="application/vnd.openxmlformats-package.relationships+xml"/>
  <Default Extension="jpg" ContentType="image/jpeg"/>
  <Default Extension="xml" ContentType="application/xml"/>
  <Default Extension="jpeg" ContentType="image/jpeg"/>
  <Default Extension="png" ContentType="image/png"/>
  <Default Extension="emf" ContentType="image/x-emf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74" r:id="rId12"/>
    <p:sldId id="275" r:id="rId13"/>
    <p:sldId id="269" r:id="rId14"/>
    <p:sldId id="271" r:id="rId15"/>
    <p:sldId id="270" r:id="rId16"/>
    <p:sldId id="272" r:id="rId17"/>
    <p:sldId id="273" r:id="rId18"/>
    <p:sldId id="260" r:id="rId19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50" d="100"/>
          <a:sy n="150" d="100"/>
        </p:scale>
        <p:origin x="-976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24" Type="http://schemas.openxmlformats.org/officeDocument/2006/relationships/tableStyles" Target="tableStyles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19" Type="http://schemas.openxmlformats.org/officeDocument/2006/relationships/slide" Target="slides/slide18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slide" Target="slides/slide1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4046-F9C0-1740-90B9-5FFCE187A500}" type="datetimeFigureOut">
              <a:rPr lang="es-ES" smtClean="0"/>
              <a:t>26/07/13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B15C6-56A4-E545-8A78-01DEC27B18F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5555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4046-F9C0-1740-90B9-5FFCE187A500}" type="datetimeFigureOut">
              <a:rPr lang="es-ES" smtClean="0"/>
              <a:t>26/07/13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B15C6-56A4-E545-8A78-01DEC27B18F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7574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4046-F9C0-1740-90B9-5FFCE187A500}" type="datetimeFigureOut">
              <a:rPr lang="es-ES" smtClean="0"/>
              <a:t>26/07/13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B15C6-56A4-E545-8A78-01DEC27B18F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5297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4046-F9C0-1740-90B9-5FFCE187A500}" type="datetimeFigureOut">
              <a:rPr lang="es-ES" smtClean="0"/>
              <a:t>26/07/13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B15C6-56A4-E545-8A78-01DEC27B18F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1430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4046-F9C0-1740-90B9-5FFCE187A500}" type="datetimeFigureOut">
              <a:rPr lang="es-ES" smtClean="0"/>
              <a:t>26/07/13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B15C6-56A4-E545-8A78-01DEC27B18F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1938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4046-F9C0-1740-90B9-5FFCE187A500}" type="datetimeFigureOut">
              <a:rPr lang="es-ES" smtClean="0"/>
              <a:t>26/07/13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B15C6-56A4-E545-8A78-01DEC27B18F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0218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4046-F9C0-1740-90B9-5FFCE187A500}" type="datetimeFigureOut">
              <a:rPr lang="es-ES" smtClean="0"/>
              <a:t>26/07/13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B15C6-56A4-E545-8A78-01DEC27B18F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364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4046-F9C0-1740-90B9-5FFCE187A500}" type="datetimeFigureOut">
              <a:rPr lang="es-ES" smtClean="0"/>
              <a:t>26/07/13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B15C6-56A4-E545-8A78-01DEC27B18F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2674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4046-F9C0-1740-90B9-5FFCE187A500}" type="datetimeFigureOut">
              <a:rPr lang="es-ES" smtClean="0"/>
              <a:t>26/07/13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B15C6-56A4-E545-8A78-01DEC27B18F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11548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4046-F9C0-1740-90B9-5FFCE187A500}" type="datetimeFigureOut">
              <a:rPr lang="es-ES" smtClean="0"/>
              <a:t>26/07/13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B15C6-56A4-E545-8A78-01DEC27B18F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5768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4046-F9C0-1740-90B9-5FFCE187A500}" type="datetimeFigureOut">
              <a:rPr lang="es-ES" smtClean="0"/>
              <a:t>26/07/13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B15C6-56A4-E545-8A78-01DEC27B18F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31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F4046-F9C0-1740-90B9-5FFCE187A500}" type="datetimeFigureOut">
              <a:rPr lang="es-ES" smtClean="0"/>
              <a:t>26/07/13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B15C6-56A4-E545-8A78-01DEC27B18F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5298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-JAC-AUTO baj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884" y="2879997"/>
            <a:ext cx="3932580" cy="1499144"/>
          </a:xfrm>
          <a:prstGeom prst="rect">
            <a:avLst/>
          </a:prstGeom>
        </p:spPr>
      </p:pic>
      <p:pic>
        <p:nvPicPr>
          <p:cNvPr id="5" name="Imagen 4" descr="Logo jac icon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766" y="1905823"/>
            <a:ext cx="1842439" cy="105641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051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965978"/>
            <a:ext cx="6400800" cy="4672822"/>
          </a:xfrm>
        </p:spPr>
        <p:txBody>
          <a:bodyPr>
            <a:normAutofit/>
          </a:bodyPr>
          <a:lstStyle/>
          <a:p>
            <a:r>
              <a:rPr lang="es-ES_tradnl" sz="2800" b="1" u="sng" dirty="0" smtClean="0"/>
              <a:t>JAC Auto Uruguay</a:t>
            </a:r>
            <a:endParaRPr lang="es-ES_tradnl" sz="2800" u="sng" dirty="0" smtClean="0"/>
          </a:p>
          <a:p>
            <a:pPr algn="just"/>
            <a:endParaRPr lang="es-ES_tradnl" sz="2800" b="1" dirty="0" smtClean="0"/>
          </a:p>
          <a:p>
            <a:pPr algn="just"/>
            <a:r>
              <a:rPr lang="es-ES_tradnl" sz="2800" b="1" dirty="0" err="1" smtClean="0"/>
              <a:t>Jac</a:t>
            </a:r>
            <a:r>
              <a:rPr lang="es-ES_tradnl" sz="2800" b="1" dirty="0" smtClean="0"/>
              <a:t> Auto </a:t>
            </a:r>
            <a:r>
              <a:rPr lang="es-ES_tradnl" sz="2800" dirty="0" smtClean="0"/>
              <a:t>muestra un marcado liderazgo en la región de América del Sur, ya que se encuentra entre los primeros lugares en el ranking automotriz de varios países. </a:t>
            </a:r>
            <a:r>
              <a:rPr lang="es-ES_tradnl" sz="2800" b="1" dirty="0" smtClean="0"/>
              <a:t>En Brasil ocupa el 2º puesto en el mercado de automóviles</a:t>
            </a:r>
            <a:r>
              <a:rPr lang="es-ES_tradnl" sz="2800" dirty="0" smtClean="0"/>
              <a:t>, en Chile y Perú el 3º puesto. </a:t>
            </a:r>
            <a:endParaRPr lang="es-ES_tradnl" sz="2800" b="1" dirty="0"/>
          </a:p>
        </p:txBody>
      </p:sp>
      <p:pic>
        <p:nvPicPr>
          <p:cNvPr id="4" name="Imagen 3" descr="LOGO-JAC-AUTO baj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253" y="80499"/>
            <a:ext cx="2322802" cy="88547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913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965978"/>
            <a:ext cx="6400800" cy="4672822"/>
          </a:xfrm>
        </p:spPr>
        <p:txBody>
          <a:bodyPr>
            <a:normAutofit/>
          </a:bodyPr>
          <a:lstStyle/>
          <a:p>
            <a:r>
              <a:rPr lang="es-ES_tradnl" sz="2800" b="1" u="sng" dirty="0" smtClean="0"/>
              <a:t>JAC Auto Uruguay</a:t>
            </a:r>
            <a:endParaRPr lang="es-ES_tradnl" sz="2800" u="sng" dirty="0" smtClean="0"/>
          </a:p>
          <a:p>
            <a:pPr algn="just"/>
            <a:endParaRPr lang="es-ES_tradnl" sz="2800" b="1" dirty="0" smtClean="0"/>
          </a:p>
          <a:p>
            <a:pPr algn="just"/>
            <a:r>
              <a:rPr lang="es-ES_tradnl" sz="2800" dirty="0" smtClean="0"/>
              <a:t>A partir de este nuevo ciclo</a:t>
            </a:r>
            <a:r>
              <a:rPr lang="es-ES_tradnl" sz="2800" b="1" dirty="0" smtClean="0"/>
              <a:t>, </a:t>
            </a:r>
            <a:r>
              <a:rPr lang="es-ES_tradnl" sz="2800" b="1" dirty="0" err="1" smtClean="0"/>
              <a:t>Jac</a:t>
            </a:r>
            <a:r>
              <a:rPr lang="es-ES_tradnl" sz="2800" b="1" dirty="0" smtClean="0"/>
              <a:t> Auto, </a:t>
            </a:r>
            <a:r>
              <a:rPr lang="es-ES_tradnl" sz="2800" dirty="0" smtClean="0"/>
              <a:t>estará representado por </a:t>
            </a:r>
            <a:r>
              <a:rPr lang="es-ES_tradnl" sz="2800" b="1" dirty="0" smtClean="0"/>
              <a:t>FABEMIX SA</a:t>
            </a:r>
            <a:r>
              <a:rPr lang="es-ES_tradnl" sz="2800" dirty="0" smtClean="0"/>
              <a:t>, una empresa con años de experiencia y sólida trayectoria en la comercialización de vehículos en el Uruguay.</a:t>
            </a:r>
          </a:p>
          <a:p>
            <a:pPr algn="just"/>
            <a:endParaRPr lang="es-ES_tradnl" sz="2800" dirty="0"/>
          </a:p>
          <a:p>
            <a:pPr algn="just"/>
            <a:endParaRPr lang="es-ES_tradnl" sz="2800" dirty="0"/>
          </a:p>
        </p:txBody>
      </p:sp>
      <p:pic>
        <p:nvPicPr>
          <p:cNvPr id="4" name="Imagen 3" descr="LOGO-JAC-AUTO baj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253" y="80499"/>
            <a:ext cx="2322802" cy="88547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281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965978"/>
            <a:ext cx="6400800" cy="4672822"/>
          </a:xfrm>
        </p:spPr>
        <p:txBody>
          <a:bodyPr>
            <a:normAutofit/>
          </a:bodyPr>
          <a:lstStyle/>
          <a:p>
            <a:r>
              <a:rPr lang="es-ES_tradnl" sz="2800" b="1" u="sng" dirty="0" smtClean="0"/>
              <a:t>JAC Auto Uruguay</a:t>
            </a:r>
            <a:endParaRPr lang="es-ES_tradnl" sz="2800" u="sng" dirty="0" smtClean="0"/>
          </a:p>
          <a:p>
            <a:pPr algn="just"/>
            <a:endParaRPr lang="es-ES_tradnl" sz="2800" b="1" dirty="0" smtClean="0"/>
          </a:p>
          <a:p>
            <a:pPr algn="just"/>
            <a:r>
              <a:rPr lang="es-ES_tradnl" sz="2800" dirty="0" smtClean="0"/>
              <a:t>A continuación, algunos de los modelos que ya se comercializarán en el país.</a:t>
            </a:r>
          </a:p>
          <a:p>
            <a:pPr algn="just"/>
            <a:endParaRPr lang="es-ES_tradnl" sz="2800" dirty="0"/>
          </a:p>
          <a:p>
            <a:pPr algn="just"/>
            <a:endParaRPr lang="es-ES_tradnl" sz="2800" dirty="0"/>
          </a:p>
        </p:txBody>
      </p:sp>
      <p:pic>
        <p:nvPicPr>
          <p:cNvPr id="4" name="Imagen 3" descr="LOGO-JAC-AUTO baj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253" y="80499"/>
            <a:ext cx="2322802" cy="88547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30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25057" y="74166"/>
            <a:ext cx="6947343" cy="5564634"/>
          </a:xfrm>
        </p:spPr>
        <p:txBody>
          <a:bodyPr>
            <a:normAutofit/>
          </a:bodyPr>
          <a:lstStyle/>
          <a:p>
            <a:pPr algn="l"/>
            <a:r>
              <a:rPr lang="es-ES_tradnl" sz="2800" b="1" u="sng" dirty="0" smtClean="0"/>
              <a:t>Modelos en Uruguay: </a:t>
            </a:r>
          </a:p>
          <a:p>
            <a:pPr algn="l"/>
            <a:r>
              <a:rPr lang="es-ES_tradnl" sz="2800" b="1" dirty="0" smtClean="0"/>
              <a:t>J2</a:t>
            </a:r>
            <a:r>
              <a:rPr lang="es-ES_tradnl" sz="2400" b="1" dirty="0" smtClean="0"/>
              <a:t>: </a:t>
            </a:r>
            <a:r>
              <a:rPr lang="es-ES" sz="2400" dirty="0" smtClean="0"/>
              <a:t>jovial</a:t>
            </a:r>
            <a:r>
              <a:rPr lang="es-ES" sz="2400" dirty="0"/>
              <a:t>, práctico, económico, target: 18 a 35 </a:t>
            </a:r>
            <a:r>
              <a:rPr lang="es-ES" sz="2400" dirty="0" smtClean="0"/>
              <a:t>años.</a:t>
            </a:r>
            <a:endParaRPr lang="es-ES" sz="2400" dirty="0"/>
          </a:p>
          <a:p>
            <a:endParaRPr lang="es-ES_tradnl" sz="2800" b="1" dirty="0" smtClean="0"/>
          </a:p>
          <a:p>
            <a:endParaRPr lang="es-ES_tradnl" sz="2800" b="1" dirty="0" smtClean="0"/>
          </a:p>
          <a:p>
            <a:endParaRPr lang="es-ES_tradnl" sz="2800" u="sng" dirty="0" smtClean="0"/>
          </a:p>
          <a:p>
            <a:pPr algn="just"/>
            <a:endParaRPr lang="es-ES_tradnl" sz="2800" b="1" dirty="0" smtClean="0"/>
          </a:p>
        </p:txBody>
      </p:sp>
      <p:pic>
        <p:nvPicPr>
          <p:cNvPr id="2" name="Imagen 1" descr="j2 platead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46" y="1466853"/>
            <a:ext cx="7046603" cy="489034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3761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15787" y="176143"/>
            <a:ext cx="7870492" cy="5462657"/>
          </a:xfrm>
        </p:spPr>
        <p:txBody>
          <a:bodyPr>
            <a:normAutofit/>
          </a:bodyPr>
          <a:lstStyle/>
          <a:p>
            <a:pPr algn="l"/>
            <a:r>
              <a:rPr lang="es-ES_tradnl" sz="2800" b="1" u="sng" dirty="0"/>
              <a:t>Modelos en Uruguay: </a:t>
            </a:r>
          </a:p>
          <a:p>
            <a:pPr algn="l"/>
            <a:r>
              <a:rPr lang="es-ES_tradnl" sz="2800" b="1" dirty="0" smtClean="0"/>
              <a:t>J3: </a:t>
            </a:r>
            <a:r>
              <a:rPr lang="es-ES" sz="2000" dirty="0"/>
              <a:t>moderno</a:t>
            </a:r>
            <a:r>
              <a:rPr lang="es-ES" sz="2000" dirty="0" smtClean="0"/>
              <a:t>, </a:t>
            </a:r>
            <a:r>
              <a:rPr lang="es-ES" sz="2000" dirty="0"/>
              <a:t>atractivo, ejecutivo, emprendedor, target: 25 a 40 años.</a:t>
            </a:r>
            <a:endParaRPr lang="es-ES_tradnl" sz="2000" b="1" dirty="0" smtClean="0"/>
          </a:p>
        </p:txBody>
      </p:sp>
      <p:pic>
        <p:nvPicPr>
          <p:cNvPr id="5" name="Imagen 4" descr="J3_0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34" y="1522809"/>
            <a:ext cx="7432365" cy="495491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9764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76501" y="176143"/>
            <a:ext cx="8032265" cy="5462657"/>
          </a:xfrm>
        </p:spPr>
        <p:txBody>
          <a:bodyPr>
            <a:normAutofit/>
          </a:bodyPr>
          <a:lstStyle/>
          <a:p>
            <a:pPr algn="l"/>
            <a:r>
              <a:rPr lang="es-ES_tradnl" sz="2800" b="1" u="sng" dirty="0"/>
              <a:t>Modelos en Uruguay: </a:t>
            </a:r>
          </a:p>
          <a:p>
            <a:pPr algn="l"/>
            <a:r>
              <a:rPr lang="es-ES_tradnl" sz="2800" b="1" dirty="0" smtClean="0"/>
              <a:t>J5: </a:t>
            </a:r>
            <a:r>
              <a:rPr lang="es-ES" sz="2000" dirty="0"/>
              <a:t>elegante, señorial, empresarial, target: profesionales o adultos de 40 a 60 </a:t>
            </a:r>
            <a:r>
              <a:rPr lang="es-ES" sz="2000" dirty="0" smtClean="0"/>
              <a:t>años.</a:t>
            </a:r>
            <a:endParaRPr lang="es-ES_tradnl" sz="2000" u="sng" dirty="0" smtClean="0"/>
          </a:p>
          <a:p>
            <a:pPr algn="l"/>
            <a:endParaRPr lang="es-ES_tradnl" sz="2800" b="1" dirty="0" smtClean="0"/>
          </a:p>
        </p:txBody>
      </p:sp>
      <p:pic>
        <p:nvPicPr>
          <p:cNvPr id="5" name="Imagen 4" descr="J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501" y="2215921"/>
            <a:ext cx="7825894" cy="307845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6538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04333" y="143933"/>
            <a:ext cx="7967134" cy="5494867"/>
          </a:xfrm>
        </p:spPr>
        <p:txBody>
          <a:bodyPr>
            <a:normAutofit/>
          </a:bodyPr>
          <a:lstStyle/>
          <a:p>
            <a:pPr algn="l"/>
            <a:r>
              <a:rPr lang="es-ES_tradnl" sz="2800" b="1" u="sng" dirty="0"/>
              <a:t>Modelos en Uruguay: </a:t>
            </a:r>
          </a:p>
          <a:p>
            <a:pPr algn="l"/>
            <a:r>
              <a:rPr lang="es-ES_tradnl" sz="2800" b="1" dirty="0"/>
              <a:t>J5: </a:t>
            </a:r>
            <a:r>
              <a:rPr lang="es-ES" sz="2000" dirty="0"/>
              <a:t>familiar, práctico, cómodo, target: padres jóvenes </a:t>
            </a:r>
            <a:r>
              <a:rPr lang="es-ES" sz="2000" dirty="0" smtClean="0"/>
              <a:t>con niños.</a:t>
            </a:r>
            <a:endParaRPr lang="es-ES_tradnl" sz="2800" b="1" dirty="0" smtClean="0"/>
          </a:p>
        </p:txBody>
      </p:sp>
      <p:pic>
        <p:nvPicPr>
          <p:cNvPr id="2" name="Imagen 1" descr="J6 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23" y="1434252"/>
            <a:ext cx="8425136" cy="495655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084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795867" y="186267"/>
            <a:ext cx="7992533" cy="5452533"/>
          </a:xfrm>
        </p:spPr>
        <p:txBody>
          <a:bodyPr>
            <a:normAutofit/>
          </a:bodyPr>
          <a:lstStyle/>
          <a:p>
            <a:pPr algn="l"/>
            <a:r>
              <a:rPr lang="es-ES_tradnl" sz="3600" b="1" u="sng" dirty="0"/>
              <a:t>Modelos en Uruguay: </a:t>
            </a:r>
          </a:p>
          <a:p>
            <a:pPr algn="l"/>
            <a:r>
              <a:rPr lang="es-ES_tradnl" sz="2800" b="1" dirty="0" smtClean="0"/>
              <a:t>M1: </a:t>
            </a:r>
            <a:r>
              <a:rPr lang="es-ES" sz="2000" dirty="0"/>
              <a:t>utilitario, para trabajo o viajes, target: empresas de transporte de pasajeros, de carga y </a:t>
            </a:r>
            <a:r>
              <a:rPr lang="es-ES" sz="2000" dirty="0" smtClean="0"/>
              <a:t>turismo.</a:t>
            </a:r>
            <a:endParaRPr lang="es-ES_tradnl" sz="2000" b="1" dirty="0" smtClean="0"/>
          </a:p>
        </p:txBody>
      </p:sp>
      <p:pic>
        <p:nvPicPr>
          <p:cNvPr id="2" name="Imagen 1" descr="M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560" y="1618785"/>
            <a:ext cx="6800213" cy="516240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4902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-JAC-AUTO baj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157" y="3335874"/>
            <a:ext cx="2322802" cy="88547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  <p:pic>
        <p:nvPicPr>
          <p:cNvPr id="2" name="Imagen 1" descr="Imagen 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377" y="1303227"/>
            <a:ext cx="2459582" cy="841708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319842" y="2387605"/>
            <a:ext cx="487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 smtClean="0">
                <a:solidFill>
                  <a:schemeClr val="bg1">
                    <a:lumMod val="50000"/>
                  </a:schemeClr>
                </a:solidFill>
              </a:rPr>
              <a:t>Representante oficial de</a:t>
            </a:r>
            <a:endParaRPr lang="es-ES" sz="3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991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965978"/>
            <a:ext cx="6400800" cy="4672822"/>
          </a:xfrm>
        </p:spPr>
        <p:txBody>
          <a:bodyPr>
            <a:normAutofit/>
          </a:bodyPr>
          <a:lstStyle/>
          <a:p>
            <a:r>
              <a:rPr lang="es-ES_tradnl" sz="2800" b="1" u="sng" dirty="0" err="1"/>
              <a:t>Jac</a:t>
            </a:r>
            <a:r>
              <a:rPr lang="es-ES_tradnl" sz="2800" b="1" u="sng" dirty="0"/>
              <a:t> Motors en el Mundo</a:t>
            </a:r>
            <a:endParaRPr lang="es-ES_tradnl" sz="2800" u="sng" dirty="0"/>
          </a:p>
          <a:p>
            <a:pPr algn="just"/>
            <a:endParaRPr lang="es-ES_tradnl" dirty="0" smtClean="0"/>
          </a:p>
          <a:p>
            <a:pPr algn="just"/>
            <a:r>
              <a:rPr lang="es-ES_tradnl" sz="2600" b="1" dirty="0" err="1" smtClean="0"/>
              <a:t>Jac</a:t>
            </a:r>
            <a:r>
              <a:rPr lang="es-ES_tradnl" sz="2600" b="1" dirty="0" smtClean="0"/>
              <a:t> </a:t>
            </a:r>
            <a:r>
              <a:rPr lang="es-ES_tradnl" sz="2600" b="1" dirty="0"/>
              <a:t>Motors </a:t>
            </a:r>
            <a:r>
              <a:rPr lang="es-ES_tradnl" sz="2600" dirty="0"/>
              <a:t>comenzó su actividad en el año </a:t>
            </a:r>
            <a:r>
              <a:rPr lang="es-ES_tradnl" sz="2600" b="1" dirty="0"/>
              <a:t>1964</a:t>
            </a:r>
            <a:r>
              <a:rPr lang="es-ES_tradnl" sz="2600" dirty="0"/>
              <a:t> con la producción de chasis para autobuses en China, pasando luego a producir y comercializar vehículos comerciales </a:t>
            </a:r>
            <a:r>
              <a:rPr lang="es-ES_tradnl" sz="2600" dirty="0" smtClean="0"/>
              <a:t>pequeños: </a:t>
            </a:r>
            <a:r>
              <a:rPr lang="es-ES_tradnl" sz="2600" dirty="0" err="1"/>
              <a:t>vans</a:t>
            </a:r>
            <a:r>
              <a:rPr lang="es-ES_tradnl" sz="2600" dirty="0"/>
              <a:t>, automóviles e incorporando finalmente a su cartera de productos camiones medianos y camiones pesados. </a:t>
            </a:r>
            <a:endParaRPr lang="es-ES" sz="2600" dirty="0"/>
          </a:p>
        </p:txBody>
      </p:sp>
      <p:pic>
        <p:nvPicPr>
          <p:cNvPr id="4" name="Imagen 3" descr="LOGO-JAC-AUTO baj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253" y="80499"/>
            <a:ext cx="2322802" cy="88547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741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965978"/>
            <a:ext cx="6400800" cy="4672822"/>
          </a:xfrm>
        </p:spPr>
        <p:txBody>
          <a:bodyPr>
            <a:normAutofit/>
          </a:bodyPr>
          <a:lstStyle/>
          <a:p>
            <a:r>
              <a:rPr lang="es-ES_tradnl" sz="2800" b="1" u="sng" dirty="0" smtClean="0"/>
              <a:t>El fenómeno JAC</a:t>
            </a:r>
            <a:endParaRPr lang="es-ES_tradnl" sz="2800" u="sng" dirty="0"/>
          </a:p>
          <a:p>
            <a:pPr algn="just"/>
            <a:endParaRPr lang="es-ES_tradnl" dirty="0" smtClean="0"/>
          </a:p>
          <a:p>
            <a:pPr algn="just"/>
            <a:r>
              <a:rPr lang="es-ES_tradnl" sz="2800" dirty="0" smtClean="0"/>
              <a:t>En un período de </a:t>
            </a:r>
            <a:r>
              <a:rPr lang="es-ES_tradnl" sz="2800" b="1" dirty="0" smtClean="0"/>
              <a:t>20 años</a:t>
            </a:r>
            <a:r>
              <a:rPr lang="es-ES_tradnl" sz="2800" dirty="0" smtClean="0"/>
              <a:t>, la empresa sostuvo un considerable crecimiento en la venta de sus productos, </a:t>
            </a:r>
            <a:r>
              <a:rPr lang="es-ES_tradnl" sz="2800" b="1" dirty="0" smtClean="0"/>
              <a:t>desde 954 unidades en 1990 hasta 493 000 unidades en 2011</a:t>
            </a:r>
            <a:r>
              <a:rPr lang="es-ES_tradnl" sz="2800" dirty="0" smtClean="0"/>
              <a:t>, a lo cual lo llamaron </a:t>
            </a:r>
            <a:r>
              <a:rPr lang="es-ES_tradnl" sz="3600" b="1" dirty="0" smtClean="0"/>
              <a:t>"Fenómeno </a:t>
            </a:r>
            <a:r>
              <a:rPr lang="es-ES_tradnl" sz="3600" b="1" dirty="0" err="1" smtClean="0"/>
              <a:t>Jac</a:t>
            </a:r>
            <a:r>
              <a:rPr lang="es-ES_tradnl" sz="3600" b="1" dirty="0" smtClean="0"/>
              <a:t>”.</a:t>
            </a:r>
            <a:endParaRPr lang="es-ES" sz="3600" b="1" dirty="0"/>
          </a:p>
        </p:txBody>
      </p:sp>
      <p:pic>
        <p:nvPicPr>
          <p:cNvPr id="4" name="Imagen 3" descr="LOGO-JAC-AUTO baj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253" y="80499"/>
            <a:ext cx="2322802" cy="88547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20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965978"/>
            <a:ext cx="6400800" cy="4672822"/>
          </a:xfrm>
        </p:spPr>
        <p:txBody>
          <a:bodyPr>
            <a:normAutofit/>
          </a:bodyPr>
          <a:lstStyle/>
          <a:p>
            <a:r>
              <a:rPr lang="es-ES_tradnl" sz="2800" b="1" u="sng" dirty="0" smtClean="0"/>
              <a:t>JAC hoy</a:t>
            </a:r>
            <a:endParaRPr lang="es-ES_tradnl" sz="2800" u="sng" dirty="0"/>
          </a:p>
          <a:p>
            <a:pPr algn="just"/>
            <a:endParaRPr lang="es-ES_tradnl" dirty="0" smtClean="0"/>
          </a:p>
          <a:p>
            <a:pPr algn="just"/>
            <a:r>
              <a:rPr lang="es-ES_tradnl" sz="2800" dirty="0" smtClean="0"/>
              <a:t>Actualmente </a:t>
            </a:r>
            <a:r>
              <a:rPr lang="es-ES_tradnl" sz="2800" b="1" dirty="0" err="1" smtClean="0"/>
              <a:t>Jac</a:t>
            </a:r>
            <a:r>
              <a:rPr lang="es-ES_tradnl" sz="2800" b="1" dirty="0" smtClean="0"/>
              <a:t> Motors </a:t>
            </a:r>
            <a:r>
              <a:rPr lang="es-ES_tradnl" sz="2800" dirty="0" smtClean="0"/>
              <a:t>se encuentra entre los </a:t>
            </a:r>
            <a:r>
              <a:rPr lang="es-ES_tradnl" sz="2800" b="1" dirty="0" smtClean="0"/>
              <a:t>10 mejores fabricantes </a:t>
            </a:r>
            <a:r>
              <a:rPr lang="es-ES_tradnl" sz="2800" dirty="0" smtClean="0"/>
              <a:t>del sector automotriz en China y</a:t>
            </a:r>
            <a:r>
              <a:rPr lang="es-ES_tradnl" sz="2800" b="1" dirty="0" smtClean="0"/>
              <a:t> </a:t>
            </a:r>
            <a:r>
              <a:rPr lang="es-ES_tradnl" sz="2800" dirty="0" smtClean="0"/>
              <a:t>es el </a:t>
            </a:r>
            <a:r>
              <a:rPr lang="es-ES_tradnl" sz="2800" b="1" dirty="0" smtClean="0"/>
              <a:t>tercer exportador de vehículos del país</a:t>
            </a:r>
            <a:r>
              <a:rPr lang="es-ES_tradnl" sz="2800" dirty="0" smtClean="0"/>
              <a:t>. </a:t>
            </a:r>
            <a:endParaRPr lang="es-ES" sz="3600" b="1" dirty="0"/>
          </a:p>
        </p:txBody>
      </p:sp>
      <p:pic>
        <p:nvPicPr>
          <p:cNvPr id="4" name="Imagen 3" descr="LOGO-JAC-AUTO baj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253" y="80499"/>
            <a:ext cx="2322802" cy="88547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737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965978"/>
            <a:ext cx="6400800" cy="4672822"/>
          </a:xfrm>
        </p:spPr>
        <p:txBody>
          <a:bodyPr>
            <a:normAutofit/>
          </a:bodyPr>
          <a:lstStyle/>
          <a:p>
            <a:r>
              <a:rPr lang="es-ES_tradnl" sz="2800" b="1" u="sng" dirty="0" smtClean="0"/>
              <a:t>JAC hoy</a:t>
            </a:r>
            <a:endParaRPr lang="es-ES_tradnl" sz="2800" u="sng" dirty="0"/>
          </a:p>
          <a:p>
            <a:pPr algn="just"/>
            <a:endParaRPr lang="es-ES_tradnl" dirty="0" smtClean="0"/>
          </a:p>
          <a:p>
            <a:pPr algn="just"/>
            <a:r>
              <a:rPr lang="es-ES_tradnl" sz="2800" dirty="0" smtClean="0"/>
              <a:t>A nivel mundial, la empresa cuenta con un total de </a:t>
            </a:r>
            <a:r>
              <a:rPr lang="es-ES_tradnl" sz="2800" b="1" dirty="0" smtClean="0"/>
              <a:t>18.000 empleados </a:t>
            </a:r>
            <a:r>
              <a:rPr lang="es-ES_tradnl" sz="2800" dirty="0" smtClean="0"/>
              <a:t>y una capacidad de producción de </a:t>
            </a:r>
            <a:r>
              <a:rPr lang="es-ES_tradnl" sz="2800" b="1" dirty="0" smtClean="0"/>
              <a:t>700.000 unidades anuales. </a:t>
            </a:r>
            <a:endParaRPr lang="es-ES" sz="3600" b="1" dirty="0"/>
          </a:p>
        </p:txBody>
      </p:sp>
      <p:pic>
        <p:nvPicPr>
          <p:cNvPr id="4" name="Imagen 3" descr="LOGO-JAC-AUTO baj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253" y="80499"/>
            <a:ext cx="2322802" cy="88547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332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965978"/>
            <a:ext cx="6400800" cy="4672822"/>
          </a:xfrm>
        </p:spPr>
        <p:txBody>
          <a:bodyPr>
            <a:normAutofit/>
          </a:bodyPr>
          <a:lstStyle/>
          <a:p>
            <a:r>
              <a:rPr lang="es-ES_tradnl" sz="2800" b="1" u="sng" dirty="0" smtClean="0"/>
              <a:t>JAC hoy</a:t>
            </a:r>
            <a:endParaRPr lang="es-ES_tradnl" sz="2800" u="sng" dirty="0"/>
          </a:p>
          <a:p>
            <a:pPr algn="just"/>
            <a:endParaRPr lang="es-ES_tradnl" dirty="0" smtClean="0"/>
          </a:p>
          <a:p>
            <a:pPr algn="just"/>
            <a:r>
              <a:rPr lang="es-ES_tradnl" sz="2800" dirty="0" smtClean="0"/>
              <a:t>La compañía tiene un promedio de ventas de </a:t>
            </a:r>
            <a:r>
              <a:rPr lang="es-ES_tradnl" sz="2800" b="1" dirty="0" smtClean="0"/>
              <a:t>466.500 unidades anuales </a:t>
            </a:r>
            <a:r>
              <a:rPr lang="es-ES_tradnl" sz="2800" dirty="0" smtClean="0"/>
              <a:t>y utilidades de </a:t>
            </a:r>
            <a:r>
              <a:rPr lang="es-ES_tradnl" sz="2800" b="1" dirty="0" smtClean="0"/>
              <a:t>4.6 billones de dólares al año</a:t>
            </a:r>
            <a:r>
              <a:rPr lang="es-ES_tradnl" sz="2800" dirty="0" smtClean="0"/>
              <a:t>.</a:t>
            </a:r>
            <a:endParaRPr lang="es-ES" sz="3600" b="1" dirty="0"/>
          </a:p>
        </p:txBody>
      </p:sp>
      <p:pic>
        <p:nvPicPr>
          <p:cNvPr id="4" name="Imagen 3" descr="LOGO-JAC-AUTO baj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253" y="80499"/>
            <a:ext cx="2322802" cy="88547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094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965978"/>
            <a:ext cx="6400800" cy="4672822"/>
          </a:xfrm>
        </p:spPr>
        <p:txBody>
          <a:bodyPr>
            <a:normAutofit/>
          </a:bodyPr>
          <a:lstStyle/>
          <a:p>
            <a:r>
              <a:rPr lang="es-ES_tradnl" sz="2800" b="1" u="sng" dirty="0" smtClean="0"/>
              <a:t>JAC hoy</a:t>
            </a:r>
            <a:endParaRPr lang="es-ES_tradnl" sz="2800" u="sng" dirty="0"/>
          </a:p>
          <a:p>
            <a:pPr algn="just"/>
            <a:endParaRPr lang="es-ES_tradnl" dirty="0" smtClean="0"/>
          </a:p>
          <a:p>
            <a:pPr algn="just"/>
            <a:r>
              <a:rPr lang="es-ES_tradnl" sz="2800" dirty="0" smtClean="0"/>
              <a:t>Produce y comercializa vehículos de pasajeros, utilitarios (</a:t>
            </a:r>
            <a:r>
              <a:rPr lang="es-ES_tradnl" sz="2800" dirty="0" err="1" smtClean="0"/>
              <a:t>vans</a:t>
            </a:r>
            <a:r>
              <a:rPr lang="es-ES_tradnl" sz="2800" dirty="0" smtClean="0"/>
              <a:t>, autobuses, camiones), componentes (transmisiones, ejes, motores) y equipamiento industrial (excavadoras, elevadores) en los 5 continentes.</a:t>
            </a:r>
            <a:endParaRPr lang="es-ES" sz="3600" b="1" dirty="0"/>
          </a:p>
        </p:txBody>
      </p:sp>
      <p:pic>
        <p:nvPicPr>
          <p:cNvPr id="4" name="Imagen 3" descr="LOGO-JAC-AUTO baj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253" y="80499"/>
            <a:ext cx="2322802" cy="88547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039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965978"/>
            <a:ext cx="6400800" cy="4672822"/>
          </a:xfrm>
        </p:spPr>
        <p:txBody>
          <a:bodyPr>
            <a:normAutofit fontScale="92500" lnSpcReduction="20000"/>
          </a:bodyPr>
          <a:lstStyle/>
          <a:p>
            <a:r>
              <a:rPr lang="es-ES_tradnl" sz="2800" b="1" u="sng" dirty="0" smtClean="0"/>
              <a:t>JAC tecnología</a:t>
            </a:r>
            <a:endParaRPr lang="es-ES_tradnl" sz="2800" u="sng" dirty="0" smtClean="0"/>
          </a:p>
          <a:p>
            <a:pPr algn="just"/>
            <a:endParaRPr lang="es-ES_tradnl" sz="2800" b="1" dirty="0" smtClean="0"/>
          </a:p>
          <a:p>
            <a:pPr algn="just"/>
            <a:r>
              <a:rPr lang="es-ES_tradnl" sz="2800" b="1" dirty="0" err="1" smtClean="0"/>
              <a:t>Jac</a:t>
            </a:r>
            <a:r>
              <a:rPr lang="es-ES_tradnl" sz="2800" b="1" dirty="0" smtClean="0"/>
              <a:t> </a:t>
            </a:r>
            <a:r>
              <a:rPr lang="es-ES_tradnl" sz="2800" dirty="0" smtClean="0"/>
              <a:t>posee diversos Centros de Investigación, Diseño y Desarrollo (R&amp;D Centers) en: China, Italia, Japón, Inglaterra, Alemania, entre otros países.</a:t>
            </a:r>
          </a:p>
          <a:p>
            <a:pPr algn="just"/>
            <a:endParaRPr lang="es-ES_tradnl" sz="2800" dirty="0"/>
          </a:p>
          <a:p>
            <a:pPr algn="just"/>
            <a:r>
              <a:rPr lang="es-ES_tradnl" sz="2800" dirty="0" smtClean="0"/>
              <a:t>Allí se crean y perfeccionan las distintas gamas de productos y realizan exhaustivas pruebas de calidad, como por ejemplo </a:t>
            </a:r>
            <a:r>
              <a:rPr lang="es-ES_tradnl" sz="2800" b="1" dirty="0" smtClean="0"/>
              <a:t>ABS Test, pruebas de dirección, frenos, transmisión, y </a:t>
            </a:r>
            <a:r>
              <a:rPr lang="es-ES_tradnl" sz="2800" b="1" dirty="0"/>
              <a:t>a</a:t>
            </a:r>
            <a:r>
              <a:rPr lang="es-ES_tradnl" sz="2800" b="1" dirty="0" smtClean="0"/>
              <a:t>erodinámica.</a:t>
            </a:r>
            <a:endParaRPr lang="es-ES_tradnl" sz="2800" b="1" dirty="0"/>
          </a:p>
        </p:txBody>
      </p:sp>
      <p:pic>
        <p:nvPicPr>
          <p:cNvPr id="4" name="Imagen 3" descr="LOGO-JAC-AUTO baj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253" y="80499"/>
            <a:ext cx="2322802" cy="88547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994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965978"/>
            <a:ext cx="6400800" cy="4672822"/>
          </a:xfrm>
        </p:spPr>
        <p:txBody>
          <a:bodyPr>
            <a:normAutofit/>
          </a:bodyPr>
          <a:lstStyle/>
          <a:p>
            <a:r>
              <a:rPr lang="es-ES_tradnl" sz="2800" b="1" u="sng" dirty="0" smtClean="0"/>
              <a:t>JAC Auto Uruguay</a:t>
            </a:r>
            <a:endParaRPr lang="es-ES_tradnl" sz="2800" u="sng" dirty="0" smtClean="0"/>
          </a:p>
          <a:p>
            <a:pPr algn="just"/>
            <a:endParaRPr lang="es-ES_tradnl" sz="2800" b="1" dirty="0" smtClean="0"/>
          </a:p>
          <a:p>
            <a:pPr algn="just"/>
            <a:r>
              <a:rPr lang="es-ES_tradnl" sz="2800" b="1" dirty="0" err="1" smtClean="0"/>
              <a:t>Jac</a:t>
            </a:r>
            <a:r>
              <a:rPr lang="es-ES_tradnl" sz="2800" b="1" dirty="0" smtClean="0"/>
              <a:t> Auto </a:t>
            </a:r>
            <a:r>
              <a:rPr lang="es-ES_tradnl" sz="2800" dirty="0" smtClean="0"/>
              <a:t>muestra un marcado liderazgo en la región de América del Sur, ya que se encuentra entre los primeros lugares en el ranking automotriz de varios países. </a:t>
            </a:r>
            <a:r>
              <a:rPr lang="es-ES_tradnl" sz="2800" b="1" dirty="0" smtClean="0"/>
              <a:t>En Brasil ocupa el 2º puesto en el mercado de automóviles</a:t>
            </a:r>
            <a:r>
              <a:rPr lang="es-ES_tradnl" sz="2800" dirty="0" smtClean="0"/>
              <a:t>, en Chile y Perú el 3º puesto. </a:t>
            </a:r>
            <a:endParaRPr lang="es-ES_tradnl" sz="2800" b="1" dirty="0"/>
          </a:p>
        </p:txBody>
      </p:sp>
      <p:pic>
        <p:nvPicPr>
          <p:cNvPr id="4" name="Imagen 3" descr="LOGO-JAC-AUTO baj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253" y="80499"/>
            <a:ext cx="2322802" cy="88547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6" y="5401358"/>
            <a:ext cx="8887233" cy="1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3003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550</Words>
  <Application>Microsoft Macintosh PowerPoint</Application>
  <PresentationFormat>Presentación en pantalla (4:3)</PresentationFormat>
  <Paragraphs>48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19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Marcela Casella</dc:creator>
  <cp:lastModifiedBy>Marcela Casella</cp:lastModifiedBy>
  <cp:revision>14</cp:revision>
  <dcterms:created xsi:type="dcterms:W3CDTF">2013-07-15T18:20:53Z</dcterms:created>
  <dcterms:modified xsi:type="dcterms:W3CDTF">2013-07-26T22:01:49Z</dcterms:modified>
</cp:coreProperties>
</file>